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CA58-5047-5C4E-05BA-B63ACD74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DF45F-ED1F-5BE1-7EAE-8D868ACD2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3A332-6E85-A9CF-A182-19CFC54B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6188-03A5-7803-5465-543E692F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19D24-33B3-39F6-713F-0969D148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 descr="A pink and black logo&#10;&#10;Description automatically generated">
            <a:extLst>
              <a:ext uri="{FF2B5EF4-FFF2-40B4-BE49-F238E27FC236}">
                <a16:creationId xmlns:a16="http://schemas.microsoft.com/office/drawing/2014/main" id="{9BBEFDFE-2B60-4B9F-75CB-54CCA27A88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0" y="6020515"/>
            <a:ext cx="2239077" cy="8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F35A-8A34-EC31-7F9F-A6502339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0219A-2982-1BD5-CBEB-104DDE56A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FBE2E-C261-8172-9057-DA5CF616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1414B-307D-B456-E3BC-B1004FED9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A49F4-C840-CB01-E529-E902AD79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160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1DF01-3B66-A5A5-9709-9237B4EA1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F1B48-ADBE-8068-8CE0-EBFE37335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8D1EE-F9C9-5272-0E3C-50E05328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96BCA-08DC-B977-1E15-7448CECF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6249A-A190-A6C7-E34D-70C94DD0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18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08A52-7394-4987-FCCC-2F6F72ED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0448C-D66C-D417-2B45-A496D3D4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D0611-BB73-37CB-72DC-297F3FCB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A8ED7-A2F7-FA9C-4F05-04455683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D981-168C-6BF8-73D0-74F9E1F10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pink and black logo&#10;&#10;Description automatically generated">
            <a:extLst>
              <a:ext uri="{FF2B5EF4-FFF2-40B4-BE49-F238E27FC236}">
                <a16:creationId xmlns:a16="http://schemas.microsoft.com/office/drawing/2014/main" id="{AA71EF51-7D9C-A2C8-462D-B201661CA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0" y="6020515"/>
            <a:ext cx="2239077" cy="8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43FC-8233-A35F-C60B-CD414EB4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A3696-8258-005A-30CC-2EF59C032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996D5-8B5B-FC83-B341-BA4F965F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5832A-BD82-70C2-9A5C-05DFBC2EE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A8379-8C39-F3A6-D409-6542C73A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993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A77F-EC56-EB44-8E3A-04BC2829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5D8C2-5841-407A-28C8-50B9FCD6D9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323FA-2A53-1A81-B7CE-63944443C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2FFC9-FC97-E173-319F-B65EEA23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93B36-9BA2-5D39-1B0D-C35A5057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AC8824-D5B9-ACD7-595E-6FF0E72D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39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20DA-71A9-8463-C5F6-A35C082B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3FB7-5F16-A86A-86D6-B4A0B1407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3C7FD-FD14-4587-8013-6DDEDAE72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9D08A-5146-3D5F-E4E3-A38A35902A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B6845-45F5-52C3-90CD-29C2BA47B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BA5431-623F-B680-6649-A4B176EBC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A894E-9EE8-465C-75D7-15D1102AC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E83433-F538-171A-BDB1-4921474D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92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CCBC-528A-9472-95D1-D1D0011BC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F5BDB-4FE1-7FAB-D8B4-E5A290824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CAE9BA-99DE-E373-796B-91CF052A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7C509-A00F-EE40-9332-F8D5804AF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11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520E5-A435-DF7E-2A6A-7EA833870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FAA8B-C340-AFC6-C5AC-3B129825A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BAA42-0DC7-DAB9-F6AF-468C75FE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61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9043-3E68-6BC3-8771-FA71FD40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9209-259A-2C29-AF8F-366DF647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45E26-E625-5AF7-F761-8B9EA5867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08A0C-9022-FF0B-44DD-43B1068A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C42A7-07CA-3A55-5B33-950D14C5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B9F74-8701-1257-2390-2E547AB7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7558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9AA6-367B-A356-8123-1CE692B7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E9FC12-AD35-0143-DB7D-57B0B490D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035B6-6883-2AC4-70F1-68490DDC2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5A8A4-509C-EA46-422C-D0B7F0C0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905F9-278D-FCB5-EAF0-0DC6EEEC5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CD55-DB32-3725-AA4F-61A9D65C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20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E30899-F737-6308-A47F-76253D58E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48291-DEA1-A928-669C-F8AA4B84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F9192-9238-C743-149B-F5ACF750E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77B25-3B5A-470B-A0AE-495F871AC57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FC54D-7953-F0C4-12B0-8587C5D26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39DDD-2E2C-6A4C-F46F-9499DE44A8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44CFE-B305-4D44-9681-D1D3FEA7EBA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pink and black logo&#10;&#10;Description automatically generated">
            <a:extLst>
              <a:ext uri="{FF2B5EF4-FFF2-40B4-BE49-F238E27FC236}">
                <a16:creationId xmlns:a16="http://schemas.microsoft.com/office/drawing/2014/main" id="{1931FEF8-EEF7-818B-A578-4A94A74ACE3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60" y="6020515"/>
            <a:ext cx="2239077" cy="8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89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8675-2C4D-E9FF-0CB4-1C3193791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Morphological Image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CBA1F-5DE7-A05D-B1E9-C5B597FFB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1584" y="4777695"/>
            <a:ext cx="9144000" cy="1655762"/>
          </a:xfrm>
        </p:spPr>
        <p:txBody>
          <a:bodyPr/>
          <a:lstStyle/>
          <a:p>
            <a:pPr algn="r"/>
            <a:r>
              <a:rPr lang="en-IN" dirty="0"/>
              <a:t>Dr. Vivek Venugopal</a:t>
            </a:r>
          </a:p>
          <a:p>
            <a:pPr algn="r"/>
            <a:r>
              <a:rPr lang="en-IN" dirty="0"/>
              <a:t>Assistant Professor</a:t>
            </a:r>
          </a:p>
          <a:p>
            <a:pPr algn="r"/>
            <a:r>
              <a:rPr lang="en-IN" dirty="0"/>
              <a:t>ECE Department</a:t>
            </a:r>
          </a:p>
        </p:txBody>
      </p:sp>
    </p:spTree>
    <p:extLst>
      <p:ext uri="{BB962C8B-B14F-4D97-AF65-F5344CB8AC3E}">
        <p14:creationId xmlns:p14="http://schemas.microsoft.com/office/powerpoint/2010/main" val="3790925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5DA70-F29E-37E1-29F8-E5CE9B9F0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Compound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D9F01-77B1-A1C2-50E0-FB745BFE95F3}"/>
              </a:ext>
            </a:extLst>
          </p:cNvPr>
          <p:cNvSpPr txBox="1"/>
          <p:nvPr/>
        </p:nvSpPr>
        <p:spPr>
          <a:xfrm>
            <a:off x="0" y="1524769"/>
            <a:ext cx="11252718" cy="2494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interesting morphological operations can be performed by combining erosions and dilations in order to reduce shrinking or thickening.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most widely used of these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compound operations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are: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Opening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– Closing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opening of set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structuring element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F1D6C-55C4-9990-21D7-4DA32B6D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4043283"/>
            <a:ext cx="2128740" cy="2899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A63825-2980-187F-EF89-778067863F56}"/>
              </a:ext>
            </a:extLst>
          </p:cNvPr>
          <p:cNvSpPr txBox="1"/>
          <p:nvPr/>
        </p:nvSpPr>
        <p:spPr>
          <a:xfrm>
            <a:off x="0" y="4617045"/>
            <a:ext cx="6410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is an erosion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followed by a dilation of the result 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7C6E91-6AEB-F99B-8F1A-69355006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51" y="2056289"/>
            <a:ext cx="5829884" cy="25964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A21185-E0D6-FA25-1665-DA864D023C55}"/>
              </a:ext>
            </a:extLst>
          </p:cNvPr>
          <p:cNvSpPr txBox="1"/>
          <p:nvPr/>
        </p:nvSpPr>
        <p:spPr>
          <a:xfrm>
            <a:off x="3944516" y="5333231"/>
            <a:ext cx="8091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Geometric interpretation: The boundary of the opening is defined by points of the SE that reach the farthest into the boundary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“rolled” inside of this boundary.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16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83ED-C328-0164-417B-C454A9FB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Closing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76D55-30BE-CFD7-8F96-31B8F1CE85A1}"/>
              </a:ext>
            </a:extLst>
          </p:cNvPr>
          <p:cNvSpPr txBox="1"/>
          <p:nvPr/>
        </p:nvSpPr>
        <p:spPr>
          <a:xfrm>
            <a:off x="520183" y="15060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closing of set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structuring element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293EA-8B27-15C4-2DE1-2968B151D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737" y="1542529"/>
            <a:ext cx="2510908" cy="296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2143B8-2AEA-1D51-7701-7654651E6906}"/>
              </a:ext>
            </a:extLst>
          </p:cNvPr>
          <p:cNvSpPr txBox="1"/>
          <p:nvPr/>
        </p:nvSpPr>
        <p:spPr>
          <a:xfrm>
            <a:off x="520183" y="1978290"/>
            <a:ext cx="7856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which is a dilation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followed by an erosion of the result 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84A29-E751-1AE0-2F16-8B2A796D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93" y="2617352"/>
            <a:ext cx="7629331" cy="28890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31A95D-BB01-A0D0-9809-B0EDFBF062AA}"/>
              </a:ext>
            </a:extLst>
          </p:cNvPr>
          <p:cNvSpPr txBox="1"/>
          <p:nvPr/>
        </p:nvSpPr>
        <p:spPr>
          <a:xfrm>
            <a:off x="520183" y="2693085"/>
            <a:ext cx="4257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has a similar geometric interpretation except that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rolled on the outside of the boundary: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17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19A0-6F75-C795-B1D3-63C4251D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Opening and Closing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9D3CB3-52EB-4F72-8B78-23FEF1B0CA8E}"/>
              </a:ext>
            </a:extLst>
          </p:cNvPr>
          <p:cNvGrpSpPr/>
          <p:nvPr/>
        </p:nvGrpSpPr>
        <p:grpSpPr>
          <a:xfrm>
            <a:off x="7893698" y="942390"/>
            <a:ext cx="4040154" cy="5831633"/>
            <a:chOff x="3629024" y="0"/>
            <a:chExt cx="5496314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AA43AD-48D1-7BCD-4BA2-B1DE2DCF7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423" r="1560"/>
            <a:stretch/>
          </p:blipFill>
          <p:spPr>
            <a:xfrm>
              <a:off x="3629024" y="0"/>
              <a:ext cx="5486401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A465C6-0514-42D6-84E5-872800270C25}"/>
                </a:ext>
              </a:extLst>
            </p:cNvPr>
            <p:cNvSpPr/>
            <p:nvPr/>
          </p:nvSpPr>
          <p:spPr>
            <a:xfrm>
              <a:off x="8929395" y="1838131"/>
              <a:ext cx="195943" cy="2705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C1CA6C0-5FFC-50B9-265A-A1842F5C799A}"/>
              </a:ext>
            </a:extLst>
          </p:cNvPr>
          <p:cNvSpPr txBox="1"/>
          <p:nvPr/>
        </p:nvSpPr>
        <p:spPr>
          <a:xfrm>
            <a:off x="566835" y="1690688"/>
            <a:ext cx="812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Erosion: elements where the disk can not fit are eliminated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30550-03E4-F702-940C-6E25106F956A}"/>
              </a:ext>
            </a:extLst>
          </p:cNvPr>
          <p:cNvSpPr txBox="1"/>
          <p:nvPr/>
        </p:nvSpPr>
        <p:spPr>
          <a:xfrm>
            <a:off x="566835" y="222726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Opening: outward corners are rounded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78E1B3-E82D-F35C-0604-1B0191653EEC}"/>
              </a:ext>
            </a:extLst>
          </p:cNvPr>
          <p:cNvSpPr txBox="1"/>
          <p:nvPr/>
        </p:nvSpPr>
        <p:spPr>
          <a:xfrm>
            <a:off x="566835" y="276384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Dilation: inward intrusions are reduced in depth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7433A0-787B-D99C-82CC-A7CE2626EA30}"/>
              </a:ext>
            </a:extLst>
          </p:cNvPr>
          <p:cNvSpPr txBox="1"/>
          <p:nvPr/>
        </p:nvSpPr>
        <p:spPr>
          <a:xfrm>
            <a:off x="566835" y="33004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Closing: inward corners are rounded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C68F5D-8BEC-98E5-868E-747A4ED868D5}"/>
              </a:ext>
            </a:extLst>
          </p:cNvPr>
          <p:cNvSpPr txBox="1"/>
          <p:nvPr/>
        </p:nvSpPr>
        <p:spPr>
          <a:xfrm>
            <a:off x="566835" y="3858206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Opening and closing are dual operations.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DB8BA6A-9474-592D-4888-F7D82D99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29" y="4415991"/>
            <a:ext cx="5772539" cy="161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2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EEF7-AF46-8D8D-473C-20155D0C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Opening and Closing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6AFCA-F706-1257-4F88-FFBE7DF8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4" y="2036346"/>
            <a:ext cx="2790825" cy="1257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DD0E17-2883-F2AE-62E5-1886226E5E59}"/>
              </a:ext>
            </a:extLst>
          </p:cNvPr>
          <p:cNvSpPr txBox="1"/>
          <p:nvPr/>
        </p:nvSpPr>
        <p:spPr>
          <a:xfrm>
            <a:off x="714374" y="1678851"/>
            <a:ext cx="267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Opening:</a:t>
            </a:r>
            <a:r>
              <a:rPr lang="en-IN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EE9A7-EDEC-8A29-88FB-12E569654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097" y="1994182"/>
            <a:ext cx="3181349" cy="1342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E8026B-662E-38C1-B594-8CC0FD9287EE}"/>
              </a:ext>
            </a:extLst>
          </p:cNvPr>
          <p:cNvSpPr txBox="1"/>
          <p:nvPr/>
        </p:nvSpPr>
        <p:spPr>
          <a:xfrm>
            <a:off x="3855097" y="1690688"/>
            <a:ext cx="267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Closing: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745AD-20D2-4273-9AF9-ABB101772AED}"/>
              </a:ext>
            </a:extLst>
          </p:cNvPr>
          <p:cNvSpPr txBox="1"/>
          <p:nvPr/>
        </p:nvSpPr>
        <p:spPr>
          <a:xfrm>
            <a:off x="453116" y="3428716"/>
            <a:ext cx="11561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last properties, in each case, indicate that multiple openings or closings have no effect after the first application of the operator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217BA-8617-1E12-2B0E-5708903FF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1" y="1222342"/>
            <a:ext cx="3495675" cy="19954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AB890C-0442-B41F-97C6-511F73D632DB}"/>
              </a:ext>
            </a:extLst>
          </p:cNvPr>
          <p:cNvSpPr txBox="1"/>
          <p:nvPr/>
        </p:nvSpPr>
        <p:spPr>
          <a:xfrm>
            <a:off x="453116" y="4162717"/>
            <a:ext cx="11738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image contains noise: Light elements on dark background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and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Dark elements on the light components of the fingerprint.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8691E-9A01-4C3F-03D2-735BD7C6FF18}"/>
              </a:ext>
            </a:extLst>
          </p:cNvPr>
          <p:cNvSpPr txBox="1"/>
          <p:nvPr/>
        </p:nvSpPr>
        <p:spPr>
          <a:xfrm>
            <a:off x="453116" y="4896718"/>
            <a:ext cx="10751392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Objective: Eliminate noise while distorting the image as little as possible.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apply an opening followed by closing.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74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6" grpId="0"/>
      <p:bldP spid="1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0EB7-2F2D-49FC-1523-BD9E6C47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Opening and Closing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32F0-E64E-CF30-0FF7-4C086E9B5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3" y="2052851"/>
            <a:ext cx="4628657" cy="2014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02ED2E-4778-3FE2-D029-A33A9C0B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87" y="120860"/>
            <a:ext cx="3070451" cy="1752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13DE8-0FAD-EB13-73DF-F3567BD549A6}"/>
              </a:ext>
            </a:extLst>
          </p:cNvPr>
          <p:cNvSpPr txBox="1"/>
          <p:nvPr/>
        </p:nvSpPr>
        <p:spPr>
          <a:xfrm>
            <a:off x="259863" y="3987291"/>
            <a:ext cx="1091821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Background noise completely removed (noise components smaller than the SE).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size of the dark noise elements in the fingerprint structure increased (inner dark structures).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007C2C-BF66-3B53-0670-6FE48C41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520" y="2056535"/>
            <a:ext cx="4479317" cy="2014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D2E19B-8777-39C4-6A67-2737710014C8}"/>
              </a:ext>
            </a:extLst>
          </p:cNvPr>
          <p:cNvSpPr txBox="1"/>
          <p:nvPr/>
        </p:nvSpPr>
        <p:spPr>
          <a:xfrm>
            <a:off x="259863" y="4955987"/>
            <a:ext cx="9975819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dilation reduced the size of the inner noise or eliminated it completely.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new gaps were created by the opening between the fingerprint ridges.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29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DC7C-4BBD-6AAD-80CE-ADF5CC56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Opening and Closing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60D5E-E46E-5535-4F81-1CB6FA03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552" y="228605"/>
            <a:ext cx="5028683" cy="217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7D7C7-A621-E4FC-166E-D8A7261B24BB}"/>
              </a:ext>
            </a:extLst>
          </p:cNvPr>
          <p:cNvSpPr txBox="1"/>
          <p:nvPr/>
        </p:nvSpPr>
        <p:spPr>
          <a:xfrm>
            <a:off x="81381" y="1950299"/>
            <a:ext cx="70005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dilation reduces the new gaps between the ridges but it also thickens the ridges.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F0D2E-C5D4-16D5-DA73-C230DED4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52" y="2403270"/>
            <a:ext cx="5110066" cy="2205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B7FBB-4D08-90FE-1B8A-987F19F57C53}"/>
              </a:ext>
            </a:extLst>
          </p:cNvPr>
          <p:cNvSpPr txBox="1"/>
          <p:nvPr/>
        </p:nvSpPr>
        <p:spPr>
          <a:xfrm>
            <a:off x="81381" y="2782669"/>
            <a:ext cx="70005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final erosion (resulting to a closing of the opened image) eliminates makes the ridges thinner.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FA44D6-4121-56F6-F210-0332E381C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552" y="4646063"/>
            <a:ext cx="4987993" cy="2211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D00BD-8A42-4758-54A3-C269EF07EF50}"/>
              </a:ext>
            </a:extLst>
          </p:cNvPr>
          <p:cNvSpPr txBox="1"/>
          <p:nvPr/>
        </p:nvSpPr>
        <p:spPr>
          <a:xfrm>
            <a:off x="203454" y="3707373"/>
            <a:ext cx="6719859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final result is clean of noise but some ridges were not fully repaired.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should impose conditions for maintaining the connectivity (we will see a more advanced algorithm).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778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63FF-851E-6C58-B382-A0FC291C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Hit or Miss transformation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A95DF-9895-1D6D-EEB7-05D275FADC60}"/>
              </a:ext>
            </a:extLst>
          </p:cNvPr>
          <p:cNvSpPr txBox="1"/>
          <p:nvPr/>
        </p:nvSpPr>
        <p:spPr>
          <a:xfrm>
            <a:off x="578498" y="1690688"/>
            <a:ext cx="8175948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Basic tool for shape detection.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the set of all locations that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found a match (hit) in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40F4B-BD9C-E98E-B05C-C7EA8A61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420" y="1595438"/>
            <a:ext cx="5632580" cy="27020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89921-AC76-049B-EA98-2BA5BC6B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2766371"/>
            <a:ext cx="4695825" cy="2256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E2789D-2670-97C5-8386-51261E676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816" y="4444470"/>
            <a:ext cx="3109912" cy="225610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9706E93-8C8B-E3E6-A6EC-1AD889460AAB}"/>
              </a:ext>
            </a:extLst>
          </p:cNvPr>
          <p:cNvGrpSpPr/>
          <p:nvPr/>
        </p:nvGrpSpPr>
        <p:grpSpPr>
          <a:xfrm>
            <a:off x="7496174" y="4226099"/>
            <a:ext cx="4436605" cy="2474480"/>
            <a:chOff x="7496174" y="4226099"/>
            <a:chExt cx="4436605" cy="247448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6A6B19-BD9C-34C8-36B7-F617373C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6174" y="4594172"/>
              <a:ext cx="3952875" cy="210640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87936B-08DF-4BB3-9C5D-A086FA3C0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72217" b="-10268"/>
            <a:stretch/>
          </p:blipFill>
          <p:spPr>
            <a:xfrm>
              <a:off x="11308211" y="4226099"/>
              <a:ext cx="624568" cy="436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696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E76A-036F-A508-E9EE-12380567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Hit or Miss transformation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13932-E33E-2962-ED7D-B36AA452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" y="1548388"/>
            <a:ext cx="3919537" cy="1722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3AC729-5A85-75D1-0835-53BFB607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1668917"/>
            <a:ext cx="2751298" cy="1481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2A2E7-912F-EBC8-B35A-388349E4F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581" y="1390649"/>
            <a:ext cx="2972219" cy="2038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E261E7-8A17-63BF-ED54-7879BB290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4" y="3725184"/>
            <a:ext cx="6096000" cy="1759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EB5B46-4B79-5ED5-C5F2-53A68DF1F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8588" y="3702957"/>
            <a:ext cx="3605212" cy="20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2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DCF3-557D-5192-53E7-1436DE34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Boundary 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9DDE0D-C7A6-EC7A-95EE-A9FA41DCEEF1}"/>
              </a:ext>
            </a:extLst>
          </p:cNvPr>
          <p:cNvSpPr txBox="1"/>
          <p:nvPr/>
        </p:nvSpPr>
        <p:spPr>
          <a:xfrm>
            <a:off x="0" y="2421241"/>
            <a:ext cx="58969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boundary of a set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denoted 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β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may be obtained by: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18EFF-26D4-DEF3-FCD1-BFD8424DD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4" y="2716727"/>
            <a:ext cx="2239735" cy="350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A5D72B-ACBC-002D-0EA2-A2C9B5B8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70" y="3048558"/>
            <a:ext cx="4716912" cy="3017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DCF31-9DC6-77F9-870C-9430F69D4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819" y="2966007"/>
            <a:ext cx="4708956" cy="3100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D1B9C9-621B-5387-E12A-19049904CF83}"/>
              </a:ext>
            </a:extLst>
          </p:cNvPr>
          <p:cNvSpPr txBox="1"/>
          <p:nvPr/>
        </p:nvSpPr>
        <p:spPr>
          <a:xfrm>
            <a:off x="6212297" y="221724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boundary is one pixel thick due to the 3x3 SE. Other SE would result in thicker boundaries.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495496-B737-45DF-3BB1-1CD24E153EB4}"/>
              </a:ext>
            </a:extLst>
          </p:cNvPr>
          <p:cNvSpPr txBox="1"/>
          <p:nvPr/>
        </p:nvSpPr>
        <p:spPr>
          <a:xfrm>
            <a:off x="157347" y="1398231"/>
            <a:ext cx="11944457" cy="92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morphological operations we may extract image components for shape representation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such as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Shape boundaries, Region filling, Connected components. </a:t>
            </a:r>
          </a:p>
        </p:txBody>
      </p:sp>
    </p:spTree>
    <p:extLst>
      <p:ext uri="{BB962C8B-B14F-4D97-AF65-F5344CB8AC3E}">
        <p14:creationId xmlns:p14="http://schemas.microsoft.com/office/powerpoint/2010/main" val="2268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ABAB2-0FD8-98B9-E23B-CB59317E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filling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855E9-2582-E5A9-0A83-9C4FF8E41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811" y="4054717"/>
            <a:ext cx="5345860" cy="218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7CEAA-C053-3DDA-D606-B7671449D728}"/>
              </a:ext>
            </a:extLst>
          </p:cNvPr>
          <p:cNvSpPr txBox="1"/>
          <p:nvPr/>
        </p:nvSpPr>
        <p:spPr>
          <a:xfrm>
            <a:off x="429207" y="1506022"/>
            <a:ext cx="1114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a pixel inside a boundary, region filling attempts to fill the area surrounded by that boundary with 1s.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64320-3E68-5A94-0236-03ABD5214712}"/>
              </a:ext>
            </a:extLst>
          </p:cNvPr>
          <p:cNvSpPr txBox="1"/>
          <p:nvPr/>
        </p:nvSpPr>
        <p:spPr>
          <a:xfrm>
            <a:off x="501521" y="2000033"/>
            <a:ext cx="996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Form a set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zeros everywhere except at the seed point of the region. Then,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4D6498-91B9-34F1-AD42-E41ACFECB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22" y="2494044"/>
            <a:ext cx="4548187" cy="461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84725F-5C92-BD9C-2D48-3F7610896709}"/>
              </a:ext>
            </a:extLst>
          </p:cNvPr>
          <p:cNvSpPr txBox="1"/>
          <p:nvPr/>
        </p:nvSpPr>
        <p:spPr>
          <a:xfrm>
            <a:off x="501521" y="3080685"/>
            <a:ext cx="11709918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 3x3 cross-shaped SE.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algorithm terminates when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400" b="0" i="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4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k-1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The set union of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800" b="0" i="1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contains all the filled holes and their boundaries.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98066-00E9-7095-1470-CEB2A1C4B964}"/>
              </a:ext>
            </a:extLst>
          </p:cNvPr>
          <p:cNvSpPr txBox="1"/>
          <p:nvPr/>
        </p:nvSpPr>
        <p:spPr>
          <a:xfrm>
            <a:off x="249596" y="4211636"/>
            <a:ext cx="5479400" cy="1709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a first example where the morphological operation (dilation) is conditioned.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intersection of the result with the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800" b="0" i="1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limits the result inside the region of interest.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03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 build="p"/>
      <p:bldP spid="1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A5FA-4802-C166-81D3-983A0A36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4444D-276E-E16B-9375-35C8A115A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04" y="1778972"/>
            <a:ext cx="539464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Morphology provides tools for the representation and description of image regions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Provides techniques for pre- and postprocessing of an image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Principles are based on set theory</a:t>
            </a:r>
            <a:r>
              <a:rPr lang="en-US" sz="8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Applications to both binary and gray-level images</a:t>
            </a:r>
            <a:r>
              <a:rPr lang="en-US" sz="800" dirty="0"/>
              <a:t> </a:t>
            </a:r>
            <a:br>
              <a:rPr lang="en-US" sz="800" dirty="0"/>
            </a:br>
            <a:br>
              <a:rPr lang="en-US" sz="800" dirty="0"/>
            </a:br>
            <a:br>
              <a:rPr lang="en-US" sz="1000" dirty="0"/>
            </a:br>
            <a:br>
              <a:rPr lang="en-US" sz="1200" dirty="0"/>
            </a:b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36B097-B9D2-5229-C1BD-9C8871DB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024" y="133810"/>
            <a:ext cx="6657976" cy="3290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F9434-8252-DA54-3A74-2BBD3175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949" y="3655449"/>
            <a:ext cx="4838700" cy="31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B7B16-4617-535E-28A2-7DB5A812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Filling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9D1E6-AC95-E20F-8487-99608FC7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669" y="600075"/>
            <a:ext cx="3887355" cy="610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09678-E042-31BC-8DCF-8B76241D8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4" y="1540790"/>
            <a:ext cx="7512883" cy="329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9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F065-FB59-D766-7329-01697398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Extraction of connected 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B810E-6A16-B3E2-ABDB-8328213BFFD5}"/>
              </a:ext>
            </a:extLst>
          </p:cNvPr>
          <p:cNvSpPr txBox="1"/>
          <p:nvPr/>
        </p:nvSpPr>
        <p:spPr>
          <a:xfrm>
            <a:off x="360589" y="1444615"/>
            <a:ext cx="1128071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•Given a pixel on a connected component, find the rest of the pixels of that component.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•The algorithm may be applied to many connected components provided we know a pixel on each one of them.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•Disadvantage: We have to provide a pixel on the connected component.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•There are more sophisticated algorithms that detect the number of components without manual interaction. The purpose here is to demonstrate the flexibility of mathematical morphology.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Form a set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dirty="0"/>
              <a:t> with zeros everywhere except at the seed point of the connected components. Then,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F17E15-5474-BEE1-5563-4EE8E2B1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4489778"/>
            <a:ext cx="4201594" cy="484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50585-0446-4EC1-CDFA-603B36A6A3BF}"/>
              </a:ext>
            </a:extLst>
          </p:cNvPr>
          <p:cNvSpPr txBox="1"/>
          <p:nvPr/>
        </p:nvSpPr>
        <p:spPr>
          <a:xfrm>
            <a:off x="360589" y="4974431"/>
            <a:ext cx="10117689" cy="1017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Where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 3x3 square-shaped SE. The algorithm terminates when </a:t>
            </a:r>
            <a:r>
              <a:rPr lang="en-US" sz="24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800" b="0" i="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=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8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k-1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All the connected components are contained in 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400" b="0" i="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</a:t>
            </a:r>
            <a:r>
              <a:rPr lang="en-US" sz="14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35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42A2-A26F-7699-549C-098933AE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Extraction of connected 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065FA6-0DBD-77F2-F7E8-FAE0AD43156D}"/>
              </a:ext>
            </a:extLst>
          </p:cNvPr>
          <p:cNvSpPr txBox="1"/>
          <p:nvPr/>
        </p:nvSpPr>
        <p:spPr>
          <a:xfrm>
            <a:off x="0" y="1607935"/>
            <a:ext cx="1141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Note the similarity with region filling. The only difference is the use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instead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This is not surprising as we search for foreground objects.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3D77E-F49D-CE5D-ED7D-F7296D66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372" y="2817845"/>
            <a:ext cx="3956077" cy="3328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9CA510-4F08-7F36-45CA-1CE830D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583" y="2429399"/>
            <a:ext cx="4141004" cy="37172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CC524B-62A2-6344-09A6-4C8C105F2699}"/>
              </a:ext>
            </a:extLst>
          </p:cNvPr>
          <p:cNvSpPr txBox="1"/>
          <p:nvPr/>
        </p:nvSpPr>
        <p:spPr>
          <a:xfrm>
            <a:off x="0" y="2353614"/>
            <a:ext cx="3757583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of chicken filet / slice containing bone fragments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Result of simple thresholding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 erosion to retain only objects of significant size.</a:t>
            </a:r>
            <a:r>
              <a:rPr lang="en-US" dirty="0"/>
              <a:t> </a:t>
            </a:r>
          </a:p>
          <a:p>
            <a:r>
              <a:rPr lang="en-US" dirty="0"/>
              <a:t>15 connected components detected with four of them being significant in size.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114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0813-AD29-2508-AB90-6DF8E3CE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Gray scale Morphology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268FC6-9981-F111-EF7A-0884406194A3}"/>
              </a:ext>
            </a:extLst>
          </p:cNvPr>
          <p:cNvSpPr txBox="1"/>
          <p:nvPr/>
        </p:nvSpPr>
        <p:spPr>
          <a:xfrm>
            <a:off x="136848" y="1690688"/>
            <a:ext cx="771874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image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real or integer values.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 may be flat or non-flat.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Set reflection: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1723AF-4BD4-569D-808D-2FE36D40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75" y="2546371"/>
            <a:ext cx="2379889" cy="539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74799-7CAB-A39C-F254-1997FF8C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397" y="918265"/>
            <a:ext cx="3538584" cy="3586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C224D4-D398-CD57-A37D-C6F286AA6CA4}"/>
              </a:ext>
            </a:extLst>
          </p:cNvPr>
          <p:cNvSpPr txBox="1"/>
          <p:nvPr/>
        </p:nvSpPr>
        <p:spPr>
          <a:xfrm>
            <a:off x="136849" y="3177072"/>
            <a:ext cx="81673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erosion of image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a flat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any location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 the minimum value of the image in the region coincident with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origin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at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):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159029-FBC7-138A-0EAE-407835693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24199"/>
            <a:ext cx="5431971" cy="3934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CE476C-EEA9-4365-7E1B-FCBEE694C720}"/>
              </a:ext>
            </a:extLst>
          </p:cNvPr>
          <p:cNvSpPr txBox="1"/>
          <p:nvPr/>
        </p:nvSpPr>
        <p:spPr>
          <a:xfrm>
            <a:off x="136848" y="4653885"/>
            <a:ext cx="11657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practice, we place the center of the SE at every pixel and select the minimum value of the image under the window of the SE.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50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7ACA-664E-5121-EBDA-95E7EC1A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Gray level Dilation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E1464-3A15-7722-1D7B-29F17282C1DA}"/>
              </a:ext>
            </a:extLst>
          </p:cNvPr>
          <p:cNvSpPr txBox="1"/>
          <p:nvPr/>
        </p:nvSpPr>
        <p:spPr>
          <a:xfrm>
            <a:off x="0" y="1343738"/>
            <a:ext cx="11131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dilation of image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a flat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any location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x,y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 the maximum value of the image in the window outlined 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EA646-0866-DA23-1CE8-3214D3542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83897"/>
            <a:ext cx="4450694" cy="404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2833B9-7CB6-0196-1E1E-91082983645E}"/>
              </a:ext>
            </a:extLst>
          </p:cNvPr>
          <p:cNvSpPr txBox="1"/>
          <p:nvPr/>
        </p:nvSpPr>
        <p:spPr>
          <a:xfrm>
            <a:off x="0" y="2771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SE is reflected as in the binary case.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FA082-851D-64FB-0EB5-2A3C0F7A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695" y="1855046"/>
            <a:ext cx="7781751" cy="40141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771733-A24C-882A-74A6-87277300ACB5}"/>
              </a:ext>
            </a:extLst>
          </p:cNvPr>
          <p:cNvSpPr txBox="1"/>
          <p:nvPr/>
        </p:nvSpPr>
        <p:spPr>
          <a:xfrm>
            <a:off x="0" y="3214289"/>
            <a:ext cx="4357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erosion of image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 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a non-flat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as: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A9497FF-1BD8-B218-7EA3-9B09B689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4449"/>
            <a:ext cx="4450695" cy="290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5B2225-7BF7-93E2-EA65-345ABBD767DA}"/>
              </a:ext>
            </a:extLst>
          </p:cNvPr>
          <p:cNvSpPr txBox="1"/>
          <p:nvPr/>
        </p:nvSpPr>
        <p:spPr>
          <a:xfrm>
            <a:off x="-43542" y="4498600"/>
            <a:ext cx="44942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dilation of image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a non-flat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as: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15697B-4427-76C2-26D3-E7B30E278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62993"/>
            <a:ext cx="5439747" cy="351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69F2042-41C2-1FCF-E16B-53A64DC6D46B}"/>
              </a:ext>
            </a:extLst>
          </p:cNvPr>
          <p:cNvSpPr txBox="1"/>
          <p:nvPr/>
        </p:nvSpPr>
        <p:spPr>
          <a:xfrm>
            <a:off x="9323" y="5560917"/>
            <a:ext cx="6876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SE is flat the equations reduce to the previous formulas up to a constant.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34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7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82C7-FC00-92C7-D7AB-4F1C2A4F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Gray level Opening and Closing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35DE3-0527-97E1-8C76-2CE1688A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2" y="2927167"/>
            <a:ext cx="4257338" cy="195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795BD-A2DD-6616-1FAF-36877B1F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40" y="1885950"/>
            <a:ext cx="7698260" cy="44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9493-629B-CB91-2DB2-D1B6BBDB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011BB-028F-E142-7E32-7EEA10B0E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08" y="15970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reflection and translation are employed to structuring elements (SE).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are small sets or sub-images used to examine the image under study for properties of interest. 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origin must be specified. Zeros are appended to SE to give them a rectangular form.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170E6-7EAC-0D59-1C66-47AEF1B2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85" y="3429000"/>
            <a:ext cx="3192596" cy="2519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4851F-4B2E-61ED-56D1-70E3EFD3E7F4}"/>
              </a:ext>
            </a:extLst>
          </p:cNvPr>
          <p:cNvSpPr txBox="1"/>
          <p:nvPr/>
        </p:nvSpPr>
        <p:spPr>
          <a:xfrm>
            <a:off x="4307633" y="3539629"/>
            <a:ext cx="7414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Gray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represents a value of one and white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zero value.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855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9FCA-3897-6326-DF63-E33A41E0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Structuring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8C538-0284-5FA1-321C-B93E20CD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746" y="1399527"/>
            <a:ext cx="1189225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origin of the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visits every pixel in an image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A.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performs an operation (generally nonlinear) between its elements and the pixels under it.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then decided if the pixel will belong to the resulting set or not based on the results of the operation.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Zero padding is necessary (like in convolution) to ensure that all of the elements of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are processed.</a:t>
            </a:r>
            <a:r>
              <a:rPr lang="en-US" sz="1200" dirty="0"/>
              <a:t> </a:t>
            </a:r>
            <a:br>
              <a:rPr lang="en-US" sz="1200" dirty="0"/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120C8-C96F-862C-E6A0-ECBCD9523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75"/>
          <a:stretch/>
        </p:blipFill>
        <p:spPr>
          <a:xfrm>
            <a:off x="4916258" y="3696638"/>
            <a:ext cx="7210425" cy="3038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C9FED-C17F-83BB-FD50-6F15C7B47901}"/>
              </a:ext>
            </a:extLst>
          </p:cNvPr>
          <p:cNvSpPr txBox="1"/>
          <p:nvPr/>
        </p:nvSpPr>
        <p:spPr>
          <a:xfrm>
            <a:off x="380223" y="3788429"/>
            <a:ext cx="6116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it marks the pixel under its center as belonging to the result if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completely contained in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97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9976-32CC-95CF-EB29-ACB58496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69357-EEED-0EF2-3903-D374275C5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erosion of a set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a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</a:t>
            </a:r>
            <a:r>
              <a:rPr lang="en-US" sz="1200" dirty="0"/>
              <a:t> </a:t>
            </a: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5508E-DE52-5734-E7F8-32B4655BB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07" y="2132521"/>
            <a:ext cx="2247995" cy="396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B47F2-53C4-85FD-E83B-EE5C923B0D21}"/>
              </a:ext>
            </a:extLst>
          </p:cNvPr>
          <p:cNvSpPr txBox="1"/>
          <p:nvPr/>
        </p:nvSpPr>
        <p:spPr>
          <a:xfrm>
            <a:off x="681134" y="2585296"/>
            <a:ext cx="91346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 is the set of all points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that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translated by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z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contained in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Equivalently: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DC48B5-3DDE-FA22-6905-397FFBDE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89" y="3785625"/>
            <a:ext cx="4167431" cy="891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1AC7F6-1B80-1AC1-21A1-C3306C030E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92"/>
          <a:stretch/>
        </p:blipFill>
        <p:spPr>
          <a:xfrm>
            <a:off x="4421153" y="3387260"/>
            <a:ext cx="7685809" cy="3321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061C4A-7B24-1FCC-224D-0DB7D269B5C5}"/>
              </a:ext>
            </a:extLst>
          </p:cNvPr>
          <p:cNvSpPr txBox="1"/>
          <p:nvPr/>
        </p:nvSpPr>
        <p:spPr>
          <a:xfrm>
            <a:off x="443203" y="5137627"/>
            <a:ext cx="6186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Erosion is a shrinking operation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00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73924-9A34-3B68-6763-46457AD7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Erosion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0DDB4-6318-A733-5BA5-0097D523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06" y="1246422"/>
            <a:ext cx="4884470" cy="3958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C2CD2-0395-9B15-6E6C-E6B610D61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/>
          <a:stretch/>
        </p:blipFill>
        <p:spPr>
          <a:xfrm>
            <a:off x="5677494" y="179180"/>
            <a:ext cx="6341200" cy="4026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6ADB86-2378-F9C7-2508-3399131DA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49" y="4724654"/>
            <a:ext cx="3895725" cy="1954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86508-AE6F-AF76-E6E7-22DD0B3619DB}"/>
              </a:ext>
            </a:extLst>
          </p:cNvPr>
          <p:cNvSpPr txBox="1"/>
          <p:nvPr/>
        </p:nvSpPr>
        <p:spPr>
          <a:xfrm>
            <a:off x="5057776" y="43912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Erosion can split apart joint objects</a:t>
            </a:r>
          </a:p>
        </p:txBody>
      </p:sp>
    </p:spTree>
    <p:extLst>
      <p:ext uri="{BB962C8B-B14F-4D97-AF65-F5344CB8AC3E}">
        <p14:creationId xmlns:p14="http://schemas.microsoft.com/office/powerpoint/2010/main" val="355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C226-6DAE-58DB-1893-41D9AD94F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47C37-1011-9271-F7E1-1E8A9813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69" y="1387086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dilation of a set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a SE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 defined as</a:t>
            </a:r>
            <a:r>
              <a:rPr lang="en-US" sz="1200" dirty="0"/>
              <a:t> </a:t>
            </a:r>
            <a:br>
              <a:rPr lang="en-US" sz="1200" dirty="0"/>
            </a:b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4CD00-B73E-43AB-8630-D69ECBAC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19" y="1821800"/>
            <a:ext cx="2538412" cy="363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715DF-E388-8961-3EE8-6177A86E0105}"/>
              </a:ext>
            </a:extLst>
          </p:cNvPr>
          <p:cNvSpPr txBox="1"/>
          <p:nvPr/>
        </p:nvSpPr>
        <p:spPr>
          <a:xfrm>
            <a:off x="363902" y="2284293"/>
            <a:ext cx="6087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 is the set of all points z such that the translation of the reflected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overlap with 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atleast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one element.</a:t>
            </a:r>
            <a:r>
              <a:rPr lang="en-US" dirty="0"/>
              <a:t> </a:t>
            </a:r>
            <a:br>
              <a:rPr lang="en-US" dirty="0"/>
            </a:br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Equivalently:</a:t>
            </a:r>
            <a:r>
              <a:rPr lang="en-IN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BBE515-A4E5-6365-C266-89FD5E121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0979"/>
            <a:ext cx="3884256" cy="808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C15DCD-71F5-3CE5-CC41-7D14DD3F8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876" y="1635803"/>
            <a:ext cx="4757041" cy="47897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CF46A0-0CDC-778E-A7C0-5953852D9D1F}"/>
              </a:ext>
            </a:extLst>
          </p:cNvPr>
          <p:cNvSpPr txBox="1"/>
          <p:nvPr/>
        </p:nvSpPr>
        <p:spPr>
          <a:xfrm>
            <a:off x="584347" y="4614672"/>
            <a:ext cx="612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Dilation is a thickening operation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468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8AFA-3A70-9087-A8FE-1B25F687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D89DE-9420-F2B3-12B6-B43DDEC5ECC9}"/>
              </a:ext>
            </a:extLst>
          </p:cNvPr>
          <p:cNvSpPr txBox="1"/>
          <p:nvPr/>
        </p:nvSpPr>
        <p:spPr>
          <a:xfrm>
            <a:off x="33876" y="441328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duality is useful when the SE is symmetric: The erosion of an image is the dilation of its background.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0B107-A10A-6D1F-743F-F1447DE5D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99" y="741844"/>
            <a:ext cx="6100225" cy="3982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E89CD-C1CC-98EE-25E0-90A26BE3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24" y="5101119"/>
            <a:ext cx="3686175" cy="1606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6FB93-E828-4C31-27DA-317A6C4E3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"/>
          <a:stretch/>
        </p:blipFill>
        <p:spPr>
          <a:xfrm>
            <a:off x="8648700" y="5095211"/>
            <a:ext cx="3543300" cy="1612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77C4C4-479F-007F-0C72-F82994483A35}"/>
              </a:ext>
            </a:extLst>
          </p:cNvPr>
          <p:cNvSpPr txBox="1"/>
          <p:nvPr/>
        </p:nvSpPr>
        <p:spPr>
          <a:xfrm>
            <a:off x="33876" y="1955287"/>
            <a:ext cx="5853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Dilation can repair intrusions and enlarges objects</a:t>
            </a:r>
            <a:r>
              <a:rPr lang="en-IN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18B1AD-C0AE-ED17-3B36-FB5609359586}"/>
              </a:ext>
            </a:extLst>
          </p:cNvPr>
          <p:cNvSpPr txBox="1"/>
          <p:nvPr/>
        </p:nvSpPr>
        <p:spPr>
          <a:xfrm>
            <a:off x="33876" y="2475168"/>
            <a:ext cx="6246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Erosion and dilation are dual operations with respect to set complementation and reflection:</a:t>
            </a:r>
          </a:p>
          <a:p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Also,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294CB-4C31-A7DC-CF0B-7C7F8757C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13489"/>
            <a:ext cx="2462698" cy="8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6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E52D-550A-A9B8-D9AC-40126269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E9B75-E882-F31F-FF86-B1140428A298}"/>
              </a:ext>
            </a:extLst>
          </p:cNvPr>
          <p:cNvSpPr txBox="1"/>
          <p:nvPr/>
        </p:nvSpPr>
        <p:spPr>
          <a:xfrm>
            <a:off x="445537" y="1570662"/>
            <a:ext cx="926763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are translation invariant. Translation of object causes same shift in output.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are not inverses of each other</a:t>
            </a:r>
          </a:p>
          <a:p>
            <a:pPr>
              <a:lnSpc>
                <a:spcPct val="150000"/>
              </a:lnSpc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Distributivity</a:t>
            </a:r>
            <a:r>
              <a:rPr lang="en-US" dirty="0"/>
              <a:t> </a:t>
            </a: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A28A0-820F-D4CE-D1E5-09047A988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30" y="2937033"/>
            <a:ext cx="5035420" cy="983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C08D3-60BC-1F6C-0C75-0B86279A6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82652"/>
            <a:ext cx="4578220" cy="1172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4563DF-E18B-9A8E-9EC1-D8F05367B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872" y="4557264"/>
            <a:ext cx="4638675" cy="5118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23BAF0-D97E-BD7B-2029-0FD0F7AD9355}"/>
              </a:ext>
            </a:extLst>
          </p:cNvPr>
          <p:cNvSpPr txBox="1"/>
          <p:nvPr/>
        </p:nvSpPr>
        <p:spPr>
          <a:xfrm>
            <a:off x="445537" y="41133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Iteration</a:t>
            </a:r>
            <a:r>
              <a:rPr lang="en-IN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285395-7CD8-616E-ED0B-8D72E91004FE}"/>
              </a:ext>
            </a:extLst>
          </p:cNvPr>
          <p:cNvSpPr txBox="1"/>
          <p:nvPr/>
        </p:nvSpPr>
        <p:spPr>
          <a:xfrm>
            <a:off x="7343679" y="4113320"/>
            <a:ext cx="4496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Local knowledge</a:t>
            </a:r>
            <a:r>
              <a:rPr lang="en-IN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227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3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2096</TotalTime>
  <Words>1392</Words>
  <Application>Microsoft Office PowerPoint</Application>
  <PresentationFormat>Widescreen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Morphological Image Analysis</vt:lpstr>
      <vt:lpstr>Introduction</vt:lpstr>
      <vt:lpstr>Structuring Elements</vt:lpstr>
      <vt:lpstr>Structuring Elements</vt:lpstr>
      <vt:lpstr>Erosion</vt:lpstr>
      <vt:lpstr>Erosion</vt:lpstr>
      <vt:lpstr>Dilation</vt:lpstr>
      <vt:lpstr>Dilation</vt:lpstr>
      <vt:lpstr>Dilation</vt:lpstr>
      <vt:lpstr>Compound Operations</vt:lpstr>
      <vt:lpstr>Closing </vt:lpstr>
      <vt:lpstr>Opening and Closing</vt:lpstr>
      <vt:lpstr>Opening and Closing</vt:lpstr>
      <vt:lpstr>Opening and Closing</vt:lpstr>
      <vt:lpstr>Opening and Closing</vt:lpstr>
      <vt:lpstr>Hit or Miss transformation</vt:lpstr>
      <vt:lpstr>Hit or Miss transformation</vt:lpstr>
      <vt:lpstr>Boundary extraction</vt:lpstr>
      <vt:lpstr>Region filling</vt:lpstr>
      <vt:lpstr>Region Filling</vt:lpstr>
      <vt:lpstr>Extraction of connected components</vt:lpstr>
      <vt:lpstr>Extraction of connected components</vt:lpstr>
      <vt:lpstr>Gray scale Morphology</vt:lpstr>
      <vt:lpstr>Gray level Dilation</vt:lpstr>
      <vt:lpstr>Gray level Opening and Closing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Morphological Image Analysis</dc:title>
  <dc:creator>Dr. Vivek Venugopal</dc:creator>
  <cp:lastModifiedBy>Dr. Vivek Venugopal</cp:lastModifiedBy>
  <cp:revision>2</cp:revision>
  <dcterms:created xsi:type="dcterms:W3CDTF">2023-11-09T13:22:57Z</dcterms:created>
  <dcterms:modified xsi:type="dcterms:W3CDTF">2023-11-11T00:19:47Z</dcterms:modified>
</cp:coreProperties>
</file>